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63" r:id="rId6"/>
    <p:sldId id="260" r:id="rId7"/>
    <p:sldId id="273" r:id="rId8"/>
    <p:sldId id="259" r:id="rId9"/>
    <p:sldId id="265" r:id="rId10"/>
    <p:sldId id="261" r:id="rId11"/>
    <p:sldId id="266" r:id="rId12"/>
    <p:sldId id="268" r:id="rId13"/>
    <p:sldId id="269" r:id="rId14"/>
    <p:sldId id="270" r:id="rId15"/>
    <p:sldId id="274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wels Jasmien" initials="PJ" lastIdx="1" clrIdx="0">
    <p:extLst>
      <p:ext uri="{19B8F6BF-5375-455C-9EA6-DF929625EA0E}">
        <p15:presenceInfo xmlns:p15="http://schemas.microsoft.com/office/powerpoint/2012/main" userId="S-1-5-21-171585296-392181855-1598175747-320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84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65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4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237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16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072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72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74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9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394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99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57E5-3004-4977-8753-FF276FACDDD5}" type="datetimeFigureOut">
              <a:rPr lang="nl-BE" smtClean="0"/>
              <a:t>27/09/2019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F37A-D897-4632-BAB5-08AB1DEADC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1920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olstofmonoxide.b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Mijn%20documenten\intox\koolstofmon.%20fig%20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Mijn%20documenten\intox\koolstofmon.%20fig%20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F9954-9000-41B5-A931-FCD242939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0" y="1078638"/>
            <a:ext cx="11839575" cy="1246202"/>
          </a:xfrm>
          <a:solidFill>
            <a:srgbClr val="AFE0ED"/>
          </a:solidFill>
          <a:ln w="57150">
            <a:noFill/>
          </a:ln>
        </p:spPr>
        <p:txBody>
          <a:bodyPr>
            <a:noAutofit/>
          </a:bodyPr>
          <a:lstStyle/>
          <a:p>
            <a:r>
              <a:rPr lang="nl-BE" sz="7200" b="1" dirty="0">
                <a:solidFill>
                  <a:srgbClr val="92D050"/>
                </a:solidFill>
                <a:latin typeface="+mn-lt"/>
              </a:rPr>
              <a:t>Let op voor CO </a:t>
            </a:r>
            <a:r>
              <a:rPr lang="nl-BE" sz="7200" b="1">
                <a:solidFill>
                  <a:srgbClr val="92D050"/>
                </a:solidFill>
                <a:latin typeface="+mn-lt"/>
              </a:rPr>
              <a:t>in je </a:t>
            </a:r>
            <a:r>
              <a:rPr lang="nl-BE" sz="7200" b="1" dirty="0">
                <a:solidFill>
                  <a:srgbClr val="92D050"/>
                </a:solidFill>
                <a:latin typeface="+mn-lt"/>
              </a:rPr>
              <a:t>huis!</a:t>
            </a:r>
          </a:p>
        </p:txBody>
      </p:sp>
      <p:pic>
        <p:nvPicPr>
          <p:cNvPr id="4" name="Picture 138">
            <a:extLst>
              <a:ext uri="{FF2B5EF4-FFF2-40B4-BE49-F238E27FC236}">
                <a16:creationId xmlns:a16="http://schemas.microsoft.com/office/drawing/2014/main" id="{11FAF207-467F-42D4-A540-14241A3CE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337" y="2771566"/>
            <a:ext cx="3269325" cy="327775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3C66768-6C83-4C50-A72E-04A4BA299AE2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294579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Wanneer moet je denken aan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</a:rPr>
              <a:t>Huisdieren</a:t>
            </a:r>
            <a:r>
              <a:rPr lang="nl-BE" dirty="0">
                <a:solidFill>
                  <a:srgbClr val="0070C0"/>
                </a:solidFill>
              </a:rPr>
              <a:t> gedragen zich vreemd, zijn onrustig of vallen flauw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Gezondheidsklachten </a:t>
            </a:r>
            <a:r>
              <a:rPr lang="nl-BE" b="1" dirty="0">
                <a:solidFill>
                  <a:srgbClr val="0070C0"/>
                </a:solidFill>
              </a:rPr>
              <a:t>bij dezelfde activiteit </a:t>
            </a:r>
            <a:r>
              <a:rPr lang="nl-BE" dirty="0">
                <a:solidFill>
                  <a:srgbClr val="0070C0"/>
                </a:solidFill>
              </a:rPr>
              <a:t>(tijdens het afwassen, het nemen van een douche of bad)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Meerdere personen hebben </a:t>
            </a:r>
            <a:r>
              <a:rPr lang="nl-BE" b="1" dirty="0">
                <a:solidFill>
                  <a:srgbClr val="0070C0"/>
                </a:solidFill>
              </a:rPr>
              <a:t>op hetzelfde moment gezondheidsklachten</a:t>
            </a:r>
            <a:br>
              <a:rPr lang="nl-BE" b="1" dirty="0">
                <a:solidFill>
                  <a:srgbClr val="0070C0"/>
                </a:solidFill>
              </a:rPr>
            </a:br>
            <a:endParaRPr lang="nl-BE" b="1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Gezondheidsklachten verminderen bij verluchten </a:t>
            </a:r>
            <a:r>
              <a:rPr lang="nl-BE" dirty="0">
                <a:solidFill>
                  <a:srgbClr val="0070C0"/>
                </a:solidFill>
              </a:rPr>
              <a:t>of naar buiten gaan</a:t>
            </a:r>
          </a:p>
          <a:p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2B49041-DCF2-4684-A07B-45D905200B28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35546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Wanneer moet je denken aan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</a:rPr>
              <a:t>Huisdieren</a:t>
            </a:r>
            <a:r>
              <a:rPr lang="nl-BE" dirty="0">
                <a:solidFill>
                  <a:srgbClr val="0070C0"/>
                </a:solidFill>
              </a:rPr>
              <a:t> gedragen zich vreemd, zijn onrustig of vallen flauw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Gezondheidsklachten </a:t>
            </a:r>
            <a:r>
              <a:rPr lang="nl-BE" b="1" dirty="0">
                <a:solidFill>
                  <a:srgbClr val="0070C0"/>
                </a:solidFill>
              </a:rPr>
              <a:t>bij dezelfde activiteit </a:t>
            </a:r>
            <a:r>
              <a:rPr lang="nl-BE" dirty="0">
                <a:solidFill>
                  <a:srgbClr val="0070C0"/>
                </a:solidFill>
              </a:rPr>
              <a:t>(tijdens het afwassen, het nemen van een douche of bad)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Meerdere personen hebben </a:t>
            </a:r>
            <a:r>
              <a:rPr lang="nl-BE" b="1" dirty="0">
                <a:solidFill>
                  <a:srgbClr val="0070C0"/>
                </a:solidFill>
              </a:rPr>
              <a:t>op hetzelfde moment gezondheidsklachten</a:t>
            </a:r>
            <a:br>
              <a:rPr lang="nl-BE" b="1" dirty="0">
                <a:solidFill>
                  <a:srgbClr val="0070C0"/>
                </a:solidFill>
              </a:rPr>
            </a:br>
            <a:endParaRPr lang="nl-BE" b="1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Gezondheidsklachten verminderen bij verluchten </a:t>
            </a:r>
            <a:r>
              <a:rPr lang="nl-BE" dirty="0">
                <a:solidFill>
                  <a:srgbClr val="0070C0"/>
                </a:solidFill>
              </a:rPr>
              <a:t>of naar buiten gaan</a:t>
            </a:r>
          </a:p>
          <a:p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2B49041-DCF2-4684-A07B-45D905200B28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117864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Wat te doen bij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62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70C0"/>
                </a:solidFill>
              </a:rPr>
              <a:t>Open ramen en deuren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2B49041-DCF2-4684-A07B-45D905200B28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52034CA-2E82-4082-883B-D61D9E77895E}"/>
              </a:ext>
            </a:extLst>
          </p:cNvPr>
          <p:cNvSpPr txBox="1">
            <a:spLocks/>
          </p:cNvSpPr>
          <p:nvPr/>
        </p:nvSpPr>
        <p:spPr>
          <a:xfrm>
            <a:off x="838200" y="2450237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b="1" dirty="0">
                <a:solidFill>
                  <a:srgbClr val="0070C0"/>
                </a:solidFill>
              </a:rPr>
              <a:t>Zet</a:t>
            </a:r>
            <a:r>
              <a:rPr lang="nl-BE" dirty="0">
                <a:solidFill>
                  <a:srgbClr val="0070C0"/>
                </a:solidFill>
              </a:rPr>
              <a:t> het </a:t>
            </a:r>
            <a:r>
              <a:rPr lang="nl-BE" b="1" dirty="0">
                <a:solidFill>
                  <a:srgbClr val="0070C0"/>
                </a:solidFill>
              </a:rPr>
              <a:t>toestel uit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DD812CB-7723-4119-958D-0B82E25B5B34}"/>
              </a:ext>
            </a:extLst>
          </p:cNvPr>
          <p:cNvSpPr txBox="1">
            <a:spLocks/>
          </p:cNvSpPr>
          <p:nvPr/>
        </p:nvSpPr>
        <p:spPr>
          <a:xfrm>
            <a:off x="838200" y="3074848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b="1" dirty="0">
                <a:solidFill>
                  <a:srgbClr val="0070C0"/>
                </a:solidFill>
              </a:rPr>
              <a:t>Breng</a:t>
            </a:r>
            <a:r>
              <a:rPr lang="nl-BE" dirty="0">
                <a:solidFill>
                  <a:srgbClr val="0070C0"/>
                </a:solidFill>
              </a:rPr>
              <a:t> de slachtoffers zo snel mogelijk </a:t>
            </a:r>
            <a:r>
              <a:rPr lang="nl-BE" b="1" dirty="0">
                <a:solidFill>
                  <a:srgbClr val="0070C0"/>
                </a:solidFill>
              </a:rPr>
              <a:t>naar buiten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F5F5BE4-5498-4728-A56A-16C574E6371E}"/>
              </a:ext>
            </a:extLst>
          </p:cNvPr>
          <p:cNvSpPr txBox="1">
            <a:spLocks/>
          </p:cNvSpPr>
          <p:nvPr/>
        </p:nvSpPr>
        <p:spPr>
          <a:xfrm>
            <a:off x="838200" y="3699459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dirty="0">
                <a:solidFill>
                  <a:srgbClr val="0070C0"/>
                </a:solidFill>
              </a:rPr>
              <a:t>Is het slachtoffer </a:t>
            </a:r>
            <a:r>
              <a:rPr lang="nl-BE" b="1" dirty="0">
                <a:solidFill>
                  <a:srgbClr val="0070C0"/>
                </a:solidFill>
              </a:rPr>
              <a:t>bewusteloos</a:t>
            </a:r>
            <a:r>
              <a:rPr lang="nl-BE" dirty="0">
                <a:solidFill>
                  <a:srgbClr val="0070C0"/>
                </a:solidFill>
              </a:rPr>
              <a:t>? Bel de brandweer op 112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CB5429C-16DD-4879-9363-E41B92645007}"/>
              </a:ext>
            </a:extLst>
          </p:cNvPr>
          <p:cNvSpPr txBox="1">
            <a:spLocks/>
          </p:cNvSpPr>
          <p:nvPr/>
        </p:nvSpPr>
        <p:spPr>
          <a:xfrm>
            <a:off x="838200" y="4309911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dirty="0">
                <a:solidFill>
                  <a:srgbClr val="0070C0"/>
                </a:solidFill>
              </a:rPr>
              <a:t>Is het slachtoffer </a:t>
            </a:r>
            <a:r>
              <a:rPr lang="nl-BE" b="1" dirty="0">
                <a:solidFill>
                  <a:srgbClr val="0070C0"/>
                </a:solidFill>
              </a:rPr>
              <a:t>bij bewustzijn</a:t>
            </a:r>
            <a:r>
              <a:rPr lang="nl-BE" dirty="0">
                <a:solidFill>
                  <a:srgbClr val="0070C0"/>
                </a:solidFill>
              </a:rPr>
              <a:t>? Bel de huisarts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9A04155E-065E-4B69-9536-B46681F2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40" y="1593631"/>
            <a:ext cx="1356033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8B644710-57CF-400E-9F11-E2661D8B3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944" y="1593465"/>
            <a:ext cx="1552065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9D22B388-8F34-44C9-A61F-A26CB69BC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184" y="4934522"/>
            <a:ext cx="1356032" cy="133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9DA3199E-8B0C-482B-B9B5-C9AFAD50D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181" y="1590669"/>
            <a:ext cx="1224446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EB699AC5-19C0-4A7C-85F1-FEFFFAF67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200" y="4948681"/>
            <a:ext cx="1486669" cy="133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70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Wat te doen bij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62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70C0"/>
                </a:solidFill>
              </a:rPr>
              <a:t>Open ramen en deuren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2B49041-DCF2-4684-A07B-45D905200B28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52034CA-2E82-4082-883B-D61D9E77895E}"/>
              </a:ext>
            </a:extLst>
          </p:cNvPr>
          <p:cNvSpPr txBox="1">
            <a:spLocks/>
          </p:cNvSpPr>
          <p:nvPr/>
        </p:nvSpPr>
        <p:spPr>
          <a:xfrm>
            <a:off x="838200" y="2450237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b="1" dirty="0">
                <a:solidFill>
                  <a:srgbClr val="0070C0"/>
                </a:solidFill>
              </a:rPr>
              <a:t>Zet</a:t>
            </a:r>
            <a:r>
              <a:rPr lang="nl-BE" dirty="0">
                <a:solidFill>
                  <a:srgbClr val="0070C0"/>
                </a:solidFill>
              </a:rPr>
              <a:t> het </a:t>
            </a:r>
            <a:r>
              <a:rPr lang="nl-BE" b="1" dirty="0">
                <a:solidFill>
                  <a:srgbClr val="0070C0"/>
                </a:solidFill>
              </a:rPr>
              <a:t>toestel uit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DD812CB-7723-4119-958D-0B82E25B5B34}"/>
              </a:ext>
            </a:extLst>
          </p:cNvPr>
          <p:cNvSpPr txBox="1">
            <a:spLocks/>
          </p:cNvSpPr>
          <p:nvPr/>
        </p:nvSpPr>
        <p:spPr>
          <a:xfrm>
            <a:off x="838200" y="3074848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b="1" dirty="0">
                <a:solidFill>
                  <a:srgbClr val="0070C0"/>
                </a:solidFill>
              </a:rPr>
              <a:t>Breng</a:t>
            </a:r>
            <a:r>
              <a:rPr lang="nl-BE" dirty="0">
                <a:solidFill>
                  <a:srgbClr val="0070C0"/>
                </a:solidFill>
              </a:rPr>
              <a:t> de slachtoffers zo snel mogelijk </a:t>
            </a:r>
            <a:r>
              <a:rPr lang="nl-BE" b="1" dirty="0">
                <a:solidFill>
                  <a:srgbClr val="0070C0"/>
                </a:solidFill>
              </a:rPr>
              <a:t>naar buiten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F5F5BE4-5498-4728-A56A-16C574E6371E}"/>
              </a:ext>
            </a:extLst>
          </p:cNvPr>
          <p:cNvSpPr txBox="1">
            <a:spLocks/>
          </p:cNvSpPr>
          <p:nvPr/>
        </p:nvSpPr>
        <p:spPr>
          <a:xfrm>
            <a:off x="838200" y="3699459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dirty="0">
                <a:solidFill>
                  <a:srgbClr val="0070C0"/>
                </a:solidFill>
              </a:rPr>
              <a:t>Is het slachtoffer </a:t>
            </a:r>
            <a:r>
              <a:rPr lang="nl-BE" b="1" dirty="0">
                <a:solidFill>
                  <a:srgbClr val="0070C0"/>
                </a:solidFill>
              </a:rPr>
              <a:t>bewusteloos</a:t>
            </a:r>
            <a:r>
              <a:rPr lang="nl-BE" dirty="0">
                <a:solidFill>
                  <a:srgbClr val="0070C0"/>
                </a:solidFill>
              </a:rPr>
              <a:t>? Bel de brandweer op 112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CB5429C-16DD-4879-9363-E41B92645007}"/>
              </a:ext>
            </a:extLst>
          </p:cNvPr>
          <p:cNvSpPr txBox="1">
            <a:spLocks/>
          </p:cNvSpPr>
          <p:nvPr/>
        </p:nvSpPr>
        <p:spPr>
          <a:xfrm>
            <a:off x="838200" y="4309911"/>
            <a:ext cx="10515600" cy="62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dirty="0">
                <a:solidFill>
                  <a:srgbClr val="0070C0"/>
                </a:solidFill>
              </a:rPr>
              <a:t>Is het slachtoffer </a:t>
            </a:r>
            <a:r>
              <a:rPr lang="nl-BE" b="1" dirty="0">
                <a:solidFill>
                  <a:srgbClr val="0070C0"/>
                </a:solidFill>
              </a:rPr>
              <a:t>bij bewustzijn</a:t>
            </a:r>
            <a:r>
              <a:rPr lang="nl-BE" dirty="0">
                <a:solidFill>
                  <a:srgbClr val="0070C0"/>
                </a:solidFill>
              </a:rPr>
              <a:t>? Bel de huisarts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9A04155E-065E-4B69-9536-B46681F2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40" y="1593631"/>
            <a:ext cx="1356033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8B644710-57CF-400E-9F11-E2661D8B3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944" y="1593465"/>
            <a:ext cx="1552065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9D22B388-8F34-44C9-A61F-A26CB69BC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184" y="4934522"/>
            <a:ext cx="1356032" cy="133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9DA3199E-8B0C-482B-B9B5-C9AFAD50D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181" y="1590669"/>
            <a:ext cx="1224446" cy="124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EB699AC5-19C0-4A7C-85F1-FEFFFAF67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200" y="4948681"/>
            <a:ext cx="1486669" cy="133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65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Hoe CO voorkomen?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rgbClr val="0070C0"/>
                </a:solidFill>
              </a:rPr>
              <a:t>Zorg voor een </a:t>
            </a:r>
            <a:r>
              <a:rPr lang="nl-BE" b="1" dirty="0">
                <a:solidFill>
                  <a:srgbClr val="0070C0"/>
                </a:solidFill>
              </a:rPr>
              <a:t>goed werkend toestel</a:t>
            </a:r>
          </a:p>
          <a:p>
            <a:pPr marL="0" indent="0">
              <a:buNone/>
            </a:pPr>
            <a:r>
              <a:rPr lang="nl-BE" dirty="0">
                <a:solidFill>
                  <a:srgbClr val="0070C0"/>
                </a:solidFill>
              </a:rPr>
              <a:t>Zorg voor een </a:t>
            </a:r>
            <a:r>
              <a:rPr lang="nl-BE" b="1" dirty="0">
                <a:solidFill>
                  <a:srgbClr val="0070C0"/>
                </a:solidFill>
              </a:rPr>
              <a:t>goede aansluiting </a:t>
            </a:r>
            <a:r>
              <a:rPr lang="nl-BE" dirty="0">
                <a:solidFill>
                  <a:srgbClr val="0070C0"/>
                </a:solidFill>
              </a:rPr>
              <a:t>van het toestel</a:t>
            </a: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13FC65-9B77-4354-B65B-9913383F0977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pic>
        <p:nvPicPr>
          <p:cNvPr id="6" name="Picture 5" descr="CO_34">
            <a:extLst>
              <a:ext uri="{FF2B5EF4-FFF2-40B4-BE49-F238E27FC236}">
                <a16:creationId xmlns:a16="http://schemas.microsoft.com/office/drawing/2014/main" id="{65CAE26E-664E-4B23-86A5-D10282DFB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" t="10142" r="52722" b="65396"/>
          <a:stretch/>
        </p:blipFill>
        <p:spPr>
          <a:xfrm>
            <a:off x="9012115" y="3802621"/>
            <a:ext cx="1362807" cy="126034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5" descr="CO_34">
            <a:extLst>
              <a:ext uri="{FF2B5EF4-FFF2-40B4-BE49-F238E27FC236}">
                <a16:creationId xmlns:a16="http://schemas.microsoft.com/office/drawing/2014/main" id="{6E0321B0-18A3-420D-BA03-B9D5FFC783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73480" r="53342" b="2020"/>
          <a:stretch/>
        </p:blipFill>
        <p:spPr>
          <a:xfrm>
            <a:off x="9012115" y="2385769"/>
            <a:ext cx="1362807" cy="12702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0FE0178-B766-43D4-8CA6-CFE33F994748}"/>
              </a:ext>
            </a:extLst>
          </p:cNvPr>
          <p:cNvSpPr txBox="1"/>
          <p:nvPr/>
        </p:nvSpPr>
        <p:spPr>
          <a:xfrm>
            <a:off x="838200" y="3314453"/>
            <a:ext cx="1212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Zorg voor een </a:t>
            </a:r>
            <a:r>
              <a:rPr lang="nl-BE" sz="2800" b="1" dirty="0">
                <a:solidFill>
                  <a:srgbClr val="0070C0"/>
                </a:solidFill>
              </a:rPr>
              <a:t>droge schoorsteen </a:t>
            </a:r>
            <a:r>
              <a:rPr lang="nl-BE" sz="2800" dirty="0">
                <a:solidFill>
                  <a:srgbClr val="0070C0"/>
                </a:solidFill>
              </a:rPr>
              <a:t>die hoog genoeg is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45ABB-C40F-431F-A3D6-B8861D9AB802}"/>
              </a:ext>
            </a:extLst>
          </p:cNvPr>
          <p:cNvSpPr txBox="1"/>
          <p:nvPr/>
        </p:nvSpPr>
        <p:spPr>
          <a:xfrm>
            <a:off x="838200" y="3810004"/>
            <a:ext cx="1204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0070C0"/>
                </a:solidFill>
              </a:rPr>
              <a:t>Verlucht</a:t>
            </a:r>
            <a:r>
              <a:rPr lang="nl-BE" sz="2800" dirty="0">
                <a:solidFill>
                  <a:srgbClr val="0070C0"/>
                </a:solidFill>
              </a:rPr>
              <a:t> voldoende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5C35FE9-477E-4AA1-BEA5-3FA32015A031}"/>
              </a:ext>
            </a:extLst>
          </p:cNvPr>
          <p:cNvSpPr txBox="1"/>
          <p:nvPr/>
        </p:nvSpPr>
        <p:spPr>
          <a:xfrm>
            <a:off x="838200" y="4302813"/>
            <a:ext cx="1181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Let op bij </a:t>
            </a:r>
            <a:r>
              <a:rPr lang="nl-BE" sz="2800" b="1" dirty="0">
                <a:solidFill>
                  <a:srgbClr val="0070C0"/>
                </a:solidFill>
              </a:rPr>
              <a:t>mistig of windstil weer</a:t>
            </a:r>
          </a:p>
        </p:txBody>
      </p:sp>
    </p:spTree>
    <p:extLst>
      <p:ext uri="{BB962C8B-B14F-4D97-AF65-F5344CB8AC3E}">
        <p14:creationId xmlns:p14="http://schemas.microsoft.com/office/powerpoint/2010/main" val="332530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Hoe CO voorkomen?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rgbClr val="0070C0"/>
                </a:solidFill>
              </a:rPr>
              <a:t>Zorg voor een </a:t>
            </a:r>
            <a:r>
              <a:rPr lang="nl-BE" b="1" dirty="0">
                <a:solidFill>
                  <a:srgbClr val="0070C0"/>
                </a:solidFill>
              </a:rPr>
              <a:t>goed werkend toestel</a:t>
            </a:r>
          </a:p>
          <a:p>
            <a:pPr marL="0" indent="0">
              <a:buNone/>
            </a:pPr>
            <a:r>
              <a:rPr lang="nl-BE" dirty="0">
                <a:solidFill>
                  <a:srgbClr val="0070C0"/>
                </a:solidFill>
              </a:rPr>
              <a:t>Zorg voor een </a:t>
            </a:r>
            <a:r>
              <a:rPr lang="nl-BE" b="1" dirty="0">
                <a:solidFill>
                  <a:srgbClr val="0070C0"/>
                </a:solidFill>
              </a:rPr>
              <a:t>goede aansluiting </a:t>
            </a:r>
            <a:r>
              <a:rPr lang="nl-BE" dirty="0">
                <a:solidFill>
                  <a:srgbClr val="0070C0"/>
                </a:solidFill>
              </a:rPr>
              <a:t>van het toestel</a:t>
            </a: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13FC65-9B77-4354-B65B-9913383F0977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pic>
        <p:nvPicPr>
          <p:cNvPr id="6" name="Picture 5" descr="CO_34">
            <a:extLst>
              <a:ext uri="{FF2B5EF4-FFF2-40B4-BE49-F238E27FC236}">
                <a16:creationId xmlns:a16="http://schemas.microsoft.com/office/drawing/2014/main" id="{65CAE26E-664E-4B23-86A5-D10282DFB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" t="10142" r="52722" b="65396"/>
          <a:stretch/>
        </p:blipFill>
        <p:spPr>
          <a:xfrm>
            <a:off x="9012115" y="3802621"/>
            <a:ext cx="1362807" cy="126034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5" descr="CO_34">
            <a:extLst>
              <a:ext uri="{FF2B5EF4-FFF2-40B4-BE49-F238E27FC236}">
                <a16:creationId xmlns:a16="http://schemas.microsoft.com/office/drawing/2014/main" id="{6E0321B0-18A3-420D-BA03-B9D5FFC783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73480" r="53342" b="2020"/>
          <a:stretch/>
        </p:blipFill>
        <p:spPr>
          <a:xfrm>
            <a:off x="9012115" y="2385769"/>
            <a:ext cx="1362807" cy="12702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0FE0178-B766-43D4-8CA6-CFE33F994748}"/>
              </a:ext>
            </a:extLst>
          </p:cNvPr>
          <p:cNvSpPr txBox="1"/>
          <p:nvPr/>
        </p:nvSpPr>
        <p:spPr>
          <a:xfrm>
            <a:off x="838200" y="3314453"/>
            <a:ext cx="1212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Zorg voor een </a:t>
            </a:r>
            <a:r>
              <a:rPr lang="nl-BE" sz="2800" b="1" dirty="0">
                <a:solidFill>
                  <a:srgbClr val="0070C0"/>
                </a:solidFill>
              </a:rPr>
              <a:t>droge schoorsteen </a:t>
            </a:r>
            <a:r>
              <a:rPr lang="nl-BE" sz="2800" dirty="0">
                <a:solidFill>
                  <a:srgbClr val="0070C0"/>
                </a:solidFill>
              </a:rPr>
              <a:t>die hoog genoeg is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45ABB-C40F-431F-A3D6-B8861D9AB802}"/>
              </a:ext>
            </a:extLst>
          </p:cNvPr>
          <p:cNvSpPr txBox="1"/>
          <p:nvPr/>
        </p:nvSpPr>
        <p:spPr>
          <a:xfrm>
            <a:off x="838200" y="3810004"/>
            <a:ext cx="1204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0070C0"/>
                </a:solidFill>
              </a:rPr>
              <a:t>Verlucht</a:t>
            </a:r>
            <a:r>
              <a:rPr lang="nl-BE" sz="2800" dirty="0">
                <a:solidFill>
                  <a:srgbClr val="0070C0"/>
                </a:solidFill>
              </a:rPr>
              <a:t> voldoende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5C35FE9-477E-4AA1-BEA5-3FA32015A031}"/>
              </a:ext>
            </a:extLst>
          </p:cNvPr>
          <p:cNvSpPr txBox="1"/>
          <p:nvPr/>
        </p:nvSpPr>
        <p:spPr>
          <a:xfrm>
            <a:off x="838200" y="4302813"/>
            <a:ext cx="1181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Let op bij </a:t>
            </a:r>
            <a:r>
              <a:rPr lang="nl-BE" sz="2800" b="1" dirty="0">
                <a:solidFill>
                  <a:srgbClr val="0070C0"/>
                </a:solidFill>
              </a:rPr>
              <a:t>mistig of windstil weer</a:t>
            </a:r>
          </a:p>
        </p:txBody>
      </p:sp>
    </p:spTree>
    <p:extLst>
      <p:ext uri="{BB962C8B-B14F-4D97-AF65-F5344CB8AC3E}">
        <p14:creationId xmlns:p14="http://schemas.microsoft.com/office/powerpoint/2010/main" val="31164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Meer info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177" y="2652103"/>
            <a:ext cx="10515600" cy="5032374"/>
          </a:xfrm>
        </p:spPr>
        <p:txBody>
          <a:bodyPr>
            <a:normAutofit/>
          </a:bodyPr>
          <a:lstStyle/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sz="6600" dirty="0">
                <a:solidFill>
                  <a:srgbClr val="0070C0"/>
                </a:solidFill>
                <a:hlinkClick r:id="rId2"/>
              </a:rPr>
              <a:t>www.koolstofmonoxide.be</a:t>
            </a:r>
            <a:r>
              <a:rPr lang="nl-BE" sz="66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8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Wat is CO?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460501"/>
            <a:ext cx="11017188" cy="5032374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CO = koolstofmonoxide</a:t>
            </a:r>
          </a:p>
          <a:p>
            <a:r>
              <a:rPr lang="nl-BE" dirty="0">
                <a:solidFill>
                  <a:srgbClr val="0070C0"/>
                </a:solidFill>
              </a:rPr>
              <a:t>Een </a:t>
            </a:r>
            <a:r>
              <a:rPr lang="nl-BE" b="1" dirty="0">
                <a:solidFill>
                  <a:srgbClr val="0070C0"/>
                </a:solidFill>
              </a:rPr>
              <a:t>giftig gas</a:t>
            </a:r>
          </a:p>
          <a:p>
            <a:r>
              <a:rPr lang="nl-BE" dirty="0">
                <a:solidFill>
                  <a:srgbClr val="0070C0"/>
                </a:solidFill>
              </a:rPr>
              <a:t>Kan ontstaan bij de </a:t>
            </a:r>
            <a:r>
              <a:rPr lang="nl-BE" b="1" dirty="0">
                <a:solidFill>
                  <a:srgbClr val="0070C0"/>
                </a:solidFill>
              </a:rPr>
              <a:t>onvolledige verbranding </a:t>
            </a:r>
            <a:r>
              <a:rPr lang="nl-BE" dirty="0">
                <a:solidFill>
                  <a:srgbClr val="0070C0"/>
                </a:solidFill>
              </a:rPr>
              <a:t>van brandstoffen zoals hout, kolen, gas, petroleum en mazout</a:t>
            </a:r>
          </a:p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  <a:p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Kan ontstaan als er </a:t>
            </a:r>
            <a:r>
              <a:rPr lang="nl-BE" b="1" dirty="0">
                <a:solidFill>
                  <a:srgbClr val="0070C0"/>
                </a:solidFill>
              </a:rPr>
              <a:t>te weinig frisse lucht </a:t>
            </a:r>
            <a:r>
              <a:rPr lang="nl-BE" dirty="0">
                <a:solidFill>
                  <a:srgbClr val="0070C0"/>
                </a:solidFill>
              </a:rPr>
              <a:t>in huis aanwezig is</a:t>
            </a:r>
          </a:p>
        </p:txBody>
      </p:sp>
      <p:pic>
        <p:nvPicPr>
          <p:cNvPr id="4" name="Picture 4" descr="C:\Mijn documenten\intox\koolstofmon. fig 4.jpg">
            <a:extLst>
              <a:ext uri="{FF2B5EF4-FFF2-40B4-BE49-F238E27FC236}">
                <a16:creationId xmlns:a16="http://schemas.microsoft.com/office/drawing/2014/main" id="{1D269609-BE6D-4477-8A1D-9F7ED8409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" t="44345" r="2518"/>
          <a:stretch>
            <a:fillRect/>
          </a:stretch>
        </p:blipFill>
        <p:spPr>
          <a:xfrm>
            <a:off x="3764756" y="3495675"/>
            <a:ext cx="4662488" cy="2034514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7871BFF-9DD2-4147-AAD6-36875B8605C2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88949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Wat is CO?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460501"/>
            <a:ext cx="11017188" cy="5032374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CO = koolstofmonoxide</a:t>
            </a:r>
          </a:p>
          <a:p>
            <a:r>
              <a:rPr lang="nl-BE" dirty="0">
                <a:solidFill>
                  <a:srgbClr val="0070C0"/>
                </a:solidFill>
              </a:rPr>
              <a:t>Een </a:t>
            </a:r>
            <a:r>
              <a:rPr lang="nl-BE" b="1" dirty="0">
                <a:solidFill>
                  <a:srgbClr val="0070C0"/>
                </a:solidFill>
              </a:rPr>
              <a:t>giftig gas</a:t>
            </a:r>
          </a:p>
          <a:p>
            <a:r>
              <a:rPr lang="nl-BE" dirty="0">
                <a:solidFill>
                  <a:srgbClr val="0070C0"/>
                </a:solidFill>
              </a:rPr>
              <a:t>Kan ontstaan bij de </a:t>
            </a:r>
            <a:r>
              <a:rPr lang="nl-BE" b="1" dirty="0">
                <a:solidFill>
                  <a:srgbClr val="0070C0"/>
                </a:solidFill>
              </a:rPr>
              <a:t>onvolledige verbranding </a:t>
            </a:r>
            <a:r>
              <a:rPr lang="nl-BE" dirty="0">
                <a:solidFill>
                  <a:srgbClr val="0070C0"/>
                </a:solidFill>
              </a:rPr>
              <a:t>van brandstoffen zoals hout, kolen, gas, petroleum en mazout</a:t>
            </a:r>
          </a:p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  <a:p>
            <a:endParaRPr lang="nl-B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0070C0"/>
              </a:solidFill>
            </a:endParaRPr>
          </a:p>
          <a:p>
            <a:endParaRPr lang="nl-BE" dirty="0">
              <a:solidFill>
                <a:srgbClr val="0070C0"/>
              </a:solidFill>
            </a:endParaRPr>
          </a:p>
          <a:p>
            <a:r>
              <a:rPr lang="nl-BE" dirty="0">
                <a:solidFill>
                  <a:srgbClr val="0070C0"/>
                </a:solidFill>
              </a:rPr>
              <a:t>Kan ontstaan als er </a:t>
            </a:r>
            <a:r>
              <a:rPr lang="nl-BE" b="1" dirty="0">
                <a:solidFill>
                  <a:srgbClr val="0070C0"/>
                </a:solidFill>
              </a:rPr>
              <a:t>te weinig frisse lucht </a:t>
            </a:r>
            <a:r>
              <a:rPr lang="nl-BE" dirty="0">
                <a:solidFill>
                  <a:srgbClr val="0070C0"/>
                </a:solidFill>
              </a:rPr>
              <a:t>in huis aanwezig is</a:t>
            </a:r>
          </a:p>
        </p:txBody>
      </p:sp>
      <p:pic>
        <p:nvPicPr>
          <p:cNvPr id="4" name="Picture 4" descr="C:\Mijn documenten\intox\koolstofmon. fig 4.jpg">
            <a:extLst>
              <a:ext uri="{FF2B5EF4-FFF2-40B4-BE49-F238E27FC236}">
                <a16:creationId xmlns:a16="http://schemas.microsoft.com/office/drawing/2014/main" id="{1D269609-BE6D-4477-8A1D-9F7ED8409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" t="44345" r="2518"/>
          <a:stretch>
            <a:fillRect/>
          </a:stretch>
        </p:blipFill>
        <p:spPr>
          <a:xfrm>
            <a:off x="3764756" y="3495675"/>
            <a:ext cx="4662488" cy="2034514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7871BFF-9DD2-4147-AAD6-36875B8605C2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13573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CO is gevaarlijk!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604D01-6E01-4A55-9AFE-D7D7FA9DF21E}"/>
              </a:ext>
            </a:extLst>
          </p:cNvPr>
          <p:cNvSpPr txBox="1"/>
          <p:nvPr/>
        </p:nvSpPr>
        <p:spPr>
          <a:xfrm>
            <a:off x="377824" y="2438400"/>
            <a:ext cx="228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ziet het niet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48DFA77-5035-4C0F-A0D0-94D8B84FED59}"/>
              </a:ext>
            </a:extLst>
          </p:cNvPr>
          <p:cNvSpPr txBox="1"/>
          <p:nvPr/>
        </p:nvSpPr>
        <p:spPr>
          <a:xfrm>
            <a:off x="3111500" y="2438400"/>
            <a:ext cx="247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ruikt het niet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1E7BD05-BD57-4F74-A969-0C0B29797BE2}"/>
              </a:ext>
            </a:extLst>
          </p:cNvPr>
          <p:cNvSpPr txBox="1"/>
          <p:nvPr/>
        </p:nvSpPr>
        <p:spPr>
          <a:xfrm>
            <a:off x="6033293" y="2438400"/>
            <a:ext cx="266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proeft het niet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242D223-6196-4C13-89C4-177E5DF9624B}"/>
              </a:ext>
            </a:extLst>
          </p:cNvPr>
          <p:cNvSpPr txBox="1"/>
          <p:nvPr/>
        </p:nvSpPr>
        <p:spPr>
          <a:xfrm>
            <a:off x="9145588" y="2447925"/>
            <a:ext cx="266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voelt het niet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EB6C57C9-AF25-4E5E-BF46-18423E40A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155" y="3195775"/>
            <a:ext cx="1743869" cy="16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8B87B39D-D52B-4C83-9BEA-AE93E0CEF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68" y="3210200"/>
            <a:ext cx="1826554" cy="16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37065BE0-5A56-4EF7-8FBE-D966CB277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6057" y="3195775"/>
            <a:ext cx="1713321" cy="16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8E75AABF-455A-4A84-B9CF-D778E1B4C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28586" y="3210200"/>
            <a:ext cx="1625214" cy="162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B074863F-4301-4987-9284-A35A347260F5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9177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CO is gevaarlijk!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604D01-6E01-4A55-9AFE-D7D7FA9DF21E}"/>
              </a:ext>
            </a:extLst>
          </p:cNvPr>
          <p:cNvSpPr txBox="1"/>
          <p:nvPr/>
        </p:nvSpPr>
        <p:spPr>
          <a:xfrm>
            <a:off x="377824" y="2438400"/>
            <a:ext cx="228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ziet het niet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48DFA77-5035-4C0F-A0D0-94D8B84FED59}"/>
              </a:ext>
            </a:extLst>
          </p:cNvPr>
          <p:cNvSpPr txBox="1"/>
          <p:nvPr/>
        </p:nvSpPr>
        <p:spPr>
          <a:xfrm>
            <a:off x="3111500" y="2438400"/>
            <a:ext cx="247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ruikt het niet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1E7BD05-BD57-4F74-A969-0C0B29797BE2}"/>
              </a:ext>
            </a:extLst>
          </p:cNvPr>
          <p:cNvSpPr txBox="1"/>
          <p:nvPr/>
        </p:nvSpPr>
        <p:spPr>
          <a:xfrm>
            <a:off x="6033293" y="2438400"/>
            <a:ext cx="266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proeft het niet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242D223-6196-4C13-89C4-177E5DF9624B}"/>
              </a:ext>
            </a:extLst>
          </p:cNvPr>
          <p:cNvSpPr txBox="1"/>
          <p:nvPr/>
        </p:nvSpPr>
        <p:spPr>
          <a:xfrm>
            <a:off x="9145588" y="2447925"/>
            <a:ext cx="266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Je voelt het niet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EB6C57C9-AF25-4E5E-BF46-18423E40A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155" y="3195775"/>
            <a:ext cx="1743869" cy="16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8B87B39D-D52B-4C83-9BEA-AE93E0CEF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68" y="3210200"/>
            <a:ext cx="1826554" cy="16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37065BE0-5A56-4EF7-8FBE-D966CB277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6057" y="3195775"/>
            <a:ext cx="1713321" cy="16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8E75AABF-455A-4A84-B9CF-D778E1B4C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28586" y="3210200"/>
            <a:ext cx="1625214" cy="162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B074863F-4301-4987-9284-A35A347260F5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227439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CO is dodelijk!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604D01-6E01-4A55-9AFE-D7D7FA9DF21E}"/>
              </a:ext>
            </a:extLst>
          </p:cNvPr>
          <p:cNvSpPr txBox="1"/>
          <p:nvPr/>
        </p:nvSpPr>
        <p:spPr>
          <a:xfrm>
            <a:off x="1360487" y="1885950"/>
            <a:ext cx="9471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Nog elk jaar </a:t>
            </a:r>
            <a:r>
              <a:rPr lang="nl-BE" sz="2800" b="1" dirty="0">
                <a:solidFill>
                  <a:srgbClr val="0070C0"/>
                </a:solidFill>
              </a:rPr>
              <a:t>sterven</a:t>
            </a:r>
            <a:r>
              <a:rPr lang="nl-BE" sz="2800" dirty="0">
                <a:solidFill>
                  <a:srgbClr val="0070C0"/>
                </a:solidFill>
              </a:rPr>
              <a:t> er mensen door CO in huis </a:t>
            </a:r>
          </a:p>
          <a:p>
            <a:endParaRPr lang="nl-BE" sz="2800" dirty="0">
              <a:solidFill>
                <a:srgbClr val="0070C0"/>
              </a:solidFill>
            </a:endParaRPr>
          </a:p>
          <a:p>
            <a:r>
              <a:rPr lang="nl-BE" sz="2800" b="1" dirty="0">
                <a:solidFill>
                  <a:srgbClr val="0070C0"/>
                </a:solidFill>
              </a:rPr>
              <a:t>Wat voel je </a:t>
            </a:r>
            <a:r>
              <a:rPr lang="nl-BE" sz="2800" dirty="0">
                <a:solidFill>
                  <a:srgbClr val="0070C0"/>
                </a:solidFill>
              </a:rPr>
              <a:t>als er CO in huis aanwezig is?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D9B6EB82-DEA7-4AAB-8187-98D64CC02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7187" y="4142376"/>
            <a:ext cx="1555400" cy="144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4AA71F0A-6B67-47EB-B894-6ADBCCE2D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1782" y="4155666"/>
            <a:ext cx="1541132" cy="143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48E7FB3A-9BD9-4562-9383-26A8AEA33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4269" y="4142377"/>
            <a:ext cx="1535831" cy="145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3350E4E-BF6C-431D-91DC-1586E626B3EB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6013D9D-6CA6-4C27-9665-C27DC2D44218}"/>
              </a:ext>
            </a:extLst>
          </p:cNvPr>
          <p:cNvSpPr txBox="1"/>
          <p:nvPr/>
        </p:nvSpPr>
        <p:spPr>
          <a:xfrm>
            <a:off x="1360487" y="3429000"/>
            <a:ext cx="268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Hoofdpijn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BF62BD-2C03-4A86-AA48-8B8FBC27F3BB}"/>
              </a:ext>
            </a:extLst>
          </p:cNvPr>
          <p:cNvSpPr txBox="1"/>
          <p:nvPr/>
        </p:nvSpPr>
        <p:spPr>
          <a:xfrm>
            <a:off x="1360486" y="3880766"/>
            <a:ext cx="268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Duizeligheid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Flauwvallen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0452EBA-B780-43E6-9636-C56068EAB065}"/>
              </a:ext>
            </a:extLst>
          </p:cNvPr>
          <p:cNvSpPr txBox="1"/>
          <p:nvPr/>
        </p:nvSpPr>
        <p:spPr>
          <a:xfrm>
            <a:off x="1360484" y="4765332"/>
            <a:ext cx="268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Misselijkheid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Braken</a:t>
            </a:r>
          </a:p>
        </p:txBody>
      </p:sp>
    </p:spTree>
    <p:extLst>
      <p:ext uri="{BB962C8B-B14F-4D97-AF65-F5344CB8AC3E}">
        <p14:creationId xmlns:p14="http://schemas.microsoft.com/office/powerpoint/2010/main" val="357833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CO is dodelijk!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604D01-6E01-4A55-9AFE-D7D7FA9DF21E}"/>
              </a:ext>
            </a:extLst>
          </p:cNvPr>
          <p:cNvSpPr txBox="1"/>
          <p:nvPr/>
        </p:nvSpPr>
        <p:spPr>
          <a:xfrm>
            <a:off x="1360487" y="1885950"/>
            <a:ext cx="9471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70C0"/>
                </a:solidFill>
              </a:rPr>
              <a:t>Nog elk jaar </a:t>
            </a:r>
            <a:r>
              <a:rPr lang="nl-BE" sz="2800" b="1" dirty="0">
                <a:solidFill>
                  <a:srgbClr val="0070C0"/>
                </a:solidFill>
              </a:rPr>
              <a:t>sterven</a:t>
            </a:r>
            <a:r>
              <a:rPr lang="nl-BE" sz="2800" dirty="0">
                <a:solidFill>
                  <a:srgbClr val="0070C0"/>
                </a:solidFill>
              </a:rPr>
              <a:t> er mensen door CO in huis </a:t>
            </a:r>
          </a:p>
          <a:p>
            <a:endParaRPr lang="nl-BE" sz="2800" dirty="0">
              <a:solidFill>
                <a:srgbClr val="0070C0"/>
              </a:solidFill>
            </a:endParaRPr>
          </a:p>
          <a:p>
            <a:r>
              <a:rPr lang="nl-BE" sz="2800" b="1" dirty="0">
                <a:solidFill>
                  <a:srgbClr val="0070C0"/>
                </a:solidFill>
              </a:rPr>
              <a:t>Wat voel je </a:t>
            </a:r>
            <a:r>
              <a:rPr lang="nl-BE" sz="2800" dirty="0">
                <a:solidFill>
                  <a:srgbClr val="0070C0"/>
                </a:solidFill>
              </a:rPr>
              <a:t>als er CO in huis aanwezig is?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D9B6EB82-DEA7-4AAB-8187-98D64CC02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7187" y="4142376"/>
            <a:ext cx="1555400" cy="144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4AA71F0A-6B67-47EB-B894-6ADBCCE2D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1782" y="4155666"/>
            <a:ext cx="1541132" cy="143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48E7FB3A-9BD9-4562-9383-26A8AEA33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4269" y="4142377"/>
            <a:ext cx="1535831" cy="145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3350E4E-BF6C-431D-91DC-1586E626B3EB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6013D9D-6CA6-4C27-9665-C27DC2D44218}"/>
              </a:ext>
            </a:extLst>
          </p:cNvPr>
          <p:cNvSpPr txBox="1"/>
          <p:nvPr/>
        </p:nvSpPr>
        <p:spPr>
          <a:xfrm>
            <a:off x="1360487" y="3429000"/>
            <a:ext cx="268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Hoofdpijn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BF62BD-2C03-4A86-AA48-8B8FBC27F3BB}"/>
              </a:ext>
            </a:extLst>
          </p:cNvPr>
          <p:cNvSpPr txBox="1"/>
          <p:nvPr/>
        </p:nvSpPr>
        <p:spPr>
          <a:xfrm>
            <a:off x="1360486" y="3880766"/>
            <a:ext cx="268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Duizeligheid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Flauwvallen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0452EBA-B780-43E6-9636-C56068EAB065}"/>
              </a:ext>
            </a:extLst>
          </p:cNvPr>
          <p:cNvSpPr txBox="1"/>
          <p:nvPr/>
        </p:nvSpPr>
        <p:spPr>
          <a:xfrm>
            <a:off x="1360484" y="4765332"/>
            <a:ext cx="268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Misselijkheid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solidFill>
                  <a:srgbClr val="0070C0"/>
                </a:solidFill>
              </a:rPr>
              <a:t>Braken</a:t>
            </a:r>
          </a:p>
        </p:txBody>
      </p:sp>
    </p:spTree>
    <p:extLst>
      <p:ext uri="{BB962C8B-B14F-4D97-AF65-F5344CB8AC3E}">
        <p14:creationId xmlns:p14="http://schemas.microsoft.com/office/powerpoint/2010/main" val="65876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Wanneer moet je denken aan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</a:rPr>
              <a:t>Roet</a:t>
            </a:r>
            <a:r>
              <a:rPr lang="nl-BE" dirty="0">
                <a:solidFill>
                  <a:srgbClr val="0070C0"/>
                </a:solidFill>
              </a:rPr>
              <a:t> op of rond het verwarmingstoestel, de muur of het plafond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Gele of oranje vlammen </a:t>
            </a:r>
            <a:r>
              <a:rPr lang="nl-BE" dirty="0">
                <a:solidFill>
                  <a:srgbClr val="0070C0"/>
                </a:solidFill>
              </a:rPr>
              <a:t>in een gaskachel/gasgeiser in plaats van blauwe vlammen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Condens</a:t>
            </a:r>
            <a:r>
              <a:rPr lang="nl-BE" dirty="0">
                <a:solidFill>
                  <a:srgbClr val="0070C0"/>
                </a:solidFill>
              </a:rPr>
              <a:t> op de binnenkant van de ramen, </a:t>
            </a:r>
            <a:r>
              <a:rPr lang="nl-BE" b="1" dirty="0">
                <a:solidFill>
                  <a:srgbClr val="0070C0"/>
                </a:solidFill>
              </a:rPr>
              <a:t>veel vocht en damp </a:t>
            </a:r>
            <a:r>
              <a:rPr lang="nl-BE" dirty="0">
                <a:solidFill>
                  <a:srgbClr val="0070C0"/>
                </a:solidFill>
              </a:rPr>
              <a:t>in de woning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13FC65-9B77-4354-B65B-9913383F0977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40769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CE8C6-D38A-437A-AC72-E5B14136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6000" b="1" dirty="0">
                <a:solidFill>
                  <a:srgbClr val="92D050"/>
                </a:solidFill>
                <a:latin typeface="+mn-lt"/>
              </a:rPr>
              <a:t>Wanneer moet je denken aan CO?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40204-FA0A-47F8-A5BF-650AE142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032374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</a:rPr>
              <a:t>Roet</a:t>
            </a:r>
            <a:r>
              <a:rPr lang="nl-BE" dirty="0">
                <a:solidFill>
                  <a:srgbClr val="0070C0"/>
                </a:solidFill>
              </a:rPr>
              <a:t> op of rond het verwarmingstoestel, de muur of het plafond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Gele of oranje vlammen </a:t>
            </a:r>
            <a:r>
              <a:rPr lang="nl-BE" dirty="0">
                <a:solidFill>
                  <a:srgbClr val="0070C0"/>
                </a:solidFill>
              </a:rPr>
              <a:t>in een gaskachel/gasgeiser in plaats van blauwe vlammen</a:t>
            </a:r>
            <a:br>
              <a:rPr lang="nl-BE" dirty="0">
                <a:solidFill>
                  <a:srgbClr val="0070C0"/>
                </a:solidFill>
              </a:rPr>
            </a:br>
            <a:endParaRPr lang="nl-BE" dirty="0">
              <a:solidFill>
                <a:srgbClr val="0070C0"/>
              </a:solidFill>
            </a:endParaRPr>
          </a:p>
          <a:p>
            <a:r>
              <a:rPr lang="nl-BE" b="1" dirty="0">
                <a:solidFill>
                  <a:srgbClr val="0070C0"/>
                </a:solidFill>
              </a:rPr>
              <a:t>Condens</a:t>
            </a:r>
            <a:r>
              <a:rPr lang="nl-BE" dirty="0">
                <a:solidFill>
                  <a:srgbClr val="0070C0"/>
                </a:solidFill>
              </a:rPr>
              <a:t> op de binnenkant van de ramen, </a:t>
            </a:r>
            <a:r>
              <a:rPr lang="nl-BE" b="1" dirty="0">
                <a:solidFill>
                  <a:srgbClr val="0070C0"/>
                </a:solidFill>
              </a:rPr>
              <a:t>veel vocht en damp </a:t>
            </a:r>
            <a:r>
              <a:rPr lang="nl-BE" dirty="0">
                <a:solidFill>
                  <a:srgbClr val="0070C0"/>
                </a:solidFill>
              </a:rPr>
              <a:t>in de woning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13FC65-9B77-4354-B65B-9913383F0977}"/>
              </a:ext>
            </a:extLst>
          </p:cNvPr>
          <p:cNvSpPr txBox="1"/>
          <p:nvPr/>
        </p:nvSpPr>
        <p:spPr>
          <a:xfrm>
            <a:off x="66675" y="649605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www.koolstofmonoxide.be</a:t>
            </a:r>
          </a:p>
        </p:txBody>
      </p:sp>
    </p:spTree>
    <p:extLst>
      <p:ext uri="{BB962C8B-B14F-4D97-AF65-F5344CB8AC3E}">
        <p14:creationId xmlns:p14="http://schemas.microsoft.com/office/powerpoint/2010/main" val="293473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496</Words>
  <Application>Microsoft Office PowerPoint</Application>
  <PresentationFormat>Breedbeeld</PresentationFormat>
  <Paragraphs>111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Let op voor CO in je huis!</vt:lpstr>
      <vt:lpstr>Wat is CO? </vt:lpstr>
      <vt:lpstr>Wat is CO? </vt:lpstr>
      <vt:lpstr>CO is gevaarlijk!</vt:lpstr>
      <vt:lpstr>CO is gevaarlijk!</vt:lpstr>
      <vt:lpstr>CO is dodelijk!</vt:lpstr>
      <vt:lpstr>CO is dodelijk!</vt:lpstr>
      <vt:lpstr>Wanneer moet je denken aan CO?</vt:lpstr>
      <vt:lpstr>Wanneer moet je denken aan CO?</vt:lpstr>
      <vt:lpstr>Wanneer moet je denken aan CO?</vt:lpstr>
      <vt:lpstr>Wanneer moet je denken aan CO?</vt:lpstr>
      <vt:lpstr>Wat te doen bij CO?</vt:lpstr>
      <vt:lpstr>Wat te doen bij CO?</vt:lpstr>
      <vt:lpstr>Hoe CO voorkomen?</vt:lpstr>
      <vt:lpstr>Hoe CO voorkomen?</vt:lpstr>
      <vt:lpstr>Meer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op voor CO in jouw huis!</dc:title>
  <dc:creator>Pauwels Jasmien</dc:creator>
  <cp:lastModifiedBy>Pauwels Jasmien</cp:lastModifiedBy>
  <cp:revision>31</cp:revision>
  <dcterms:created xsi:type="dcterms:W3CDTF">2019-09-13T12:42:07Z</dcterms:created>
  <dcterms:modified xsi:type="dcterms:W3CDTF">2019-09-27T12:47:53Z</dcterms:modified>
</cp:coreProperties>
</file>